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90" r:id="rId3"/>
    <p:sldId id="481" r:id="rId4"/>
    <p:sldId id="452" r:id="rId5"/>
    <p:sldId id="455" r:id="rId6"/>
    <p:sldId id="467" r:id="rId7"/>
    <p:sldId id="473" r:id="rId8"/>
    <p:sldId id="475" r:id="rId9"/>
    <p:sldId id="458" r:id="rId10"/>
    <p:sldId id="459" r:id="rId11"/>
    <p:sldId id="480" r:id="rId12"/>
    <p:sldId id="462" r:id="rId13"/>
    <p:sldId id="463" r:id="rId14"/>
    <p:sldId id="479" r:id="rId15"/>
    <p:sldId id="464" r:id="rId16"/>
    <p:sldId id="472" r:id="rId17"/>
    <p:sldId id="477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8" autoAdjust="0"/>
    <p:restoredTop sz="84453"/>
  </p:normalViewPr>
  <p:slideViewPr>
    <p:cSldViewPr snapToGrid="0" snapToObjects="1" showGuides="1">
      <p:cViewPr varScale="1">
        <p:scale>
          <a:sx n="115" d="100"/>
          <a:sy n="115" d="100"/>
        </p:scale>
        <p:origin x="216" y="4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1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12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slides</a:t>
            </a:r>
            <a:r>
              <a:rPr lang="en-US" baseline="0" dirty="0" smtClean="0"/>
              <a:t> and code available online – sit back and relax, remember you’re here today for a good cause, care about shelter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4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49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1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smtClean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meetups/tree/master/2016_05_20_MLconf_Seattle_Scalable_Ensembles" TargetMode="External"/><Relationship Id="rId4" Type="http://schemas.openxmlformats.org/officeDocument/2006/relationships/hyperlink" Target="https://github.com/h2oai/h2o-3/blob/master/h2o-docs/src/product/tutorials/gbm/gbmTuning.Rm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Improving Model Predictions via </a:t>
            </a:r>
            <a:r>
              <a:rPr lang="en-US" b="0" dirty="0" smtClean="0"/>
              <a:t>Stacking </a:t>
            </a:r>
            <a:r>
              <a:rPr lang="en-US" b="0" dirty="0" smtClean="0"/>
              <a:t>and Hyper-Parameters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smtClean="0"/>
              <a:t>Advanced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Model Stacking</a:t>
            </a:r>
            <a:endParaRPr lang="en-US" dirty="0" smtClean="0"/>
          </a:p>
          <a:p>
            <a:pPr lvl="1"/>
            <a:r>
              <a:rPr lang="en-US" dirty="0" smtClean="0"/>
              <a:t>Uses a second-level </a:t>
            </a:r>
            <a:r>
              <a:rPr lang="en-US" dirty="0" err="1" smtClean="0"/>
              <a:t>metalearner</a:t>
            </a:r>
            <a:r>
              <a:rPr lang="en-US" dirty="0" smtClean="0"/>
              <a:t> to learn the optimal combination of base learners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SuperLearner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subsemble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“h2oEnsemble”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caretEnsemble</a:t>
            </a:r>
            <a:r>
              <a:rPr lang="en-US" dirty="0" smtClean="0"/>
              <a:t>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Hyper-parameters Tuning</a:t>
            </a:r>
          </a:p>
          <a:p>
            <a:pPr lvl="1"/>
            <a:r>
              <a:rPr lang="en-US" dirty="0" smtClean="0"/>
              <a:t>Improves the performance of individual machine learning algorithms </a:t>
            </a:r>
          </a:p>
          <a:p>
            <a:pPr lvl="1"/>
            <a:r>
              <a:rPr lang="en-US" dirty="0" smtClean="0"/>
              <a:t>Grid search</a:t>
            </a:r>
          </a:p>
          <a:p>
            <a:pPr lvl="2"/>
            <a:r>
              <a:rPr lang="en-US" dirty="0" smtClean="0"/>
              <a:t>Full / Random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“caret”</a:t>
            </a:r>
          </a:p>
          <a:p>
            <a:pPr lvl="2"/>
            <a:r>
              <a:rPr lang="en-US" dirty="0" smtClean="0"/>
              <a:t>“h2o”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594623"/>
            <a:ext cx="5410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For more info, see</a:t>
            </a:r>
          </a:p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smtClean="0">
                <a:hlinkClick r:id="rId3"/>
              </a:rPr>
              <a:t>github.com/h2oai/h2o-meetups/tree/master/2016_05_20_MLconf_Seattle_Scalable_Ensembles</a:t>
            </a:r>
            <a:endParaRPr lang="en-US" sz="900" dirty="0" smtClean="0"/>
          </a:p>
          <a:p>
            <a:r>
              <a:rPr lang="en-US" sz="900" dirty="0">
                <a:hlinkClick r:id="rId4"/>
              </a:rPr>
              <a:t>https://</a:t>
            </a:r>
            <a:r>
              <a:rPr lang="en-US" sz="900" dirty="0" smtClean="0">
                <a:hlinkClick r:id="rId4"/>
              </a:rPr>
              <a:t>github.com/h2oai/h2o-3/blob/master/h2o-docs/src/product/tutorials/gbm/gbmTuning.Rmd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0323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Model stacking won nearly all Kaggle competitions.</a:t>
            </a:r>
          </a:p>
          <a:p>
            <a:pPr lvl="1"/>
            <a:r>
              <a:rPr lang="en-US" dirty="0" smtClean="0"/>
              <a:t>Multi-algorithm ensemble may better approximate the true predictive function than any single algorithm.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Increased training and prediction times.</a:t>
            </a:r>
          </a:p>
          <a:p>
            <a:pPr lvl="1"/>
            <a:r>
              <a:rPr lang="en-US" dirty="0" smtClean="0"/>
              <a:t>Increased model complexity.</a:t>
            </a:r>
          </a:p>
          <a:p>
            <a:pPr lvl="1"/>
            <a:r>
              <a:rPr lang="en-US" dirty="0" smtClean="0"/>
              <a:t>Requires large machines or clusters for big data.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0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+ H2O </a:t>
            </a:r>
            <a:r>
              <a:rPr lang="en-US" dirty="0" smtClean="0"/>
              <a:t>= Scalable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is an open-source, distributed machine learning library written in Java with APIs in R, Python and more.</a:t>
            </a:r>
          </a:p>
          <a:p>
            <a:r>
              <a:rPr lang="en-US" dirty="0" smtClean="0"/>
              <a:t>”h2oEnsemble” is the scalable implementation of the Super Learner algorithm for H2O.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82322"/>
            <a:ext cx="4038600" cy="282973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</a:t>
            </a:r>
            <a:r>
              <a:rPr lang="en-US" dirty="0" smtClean="0"/>
              <a:t>Random Grid Search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700"/>
            <a:ext cx="4038600" cy="3164974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1897"/>
            <a:ext cx="4038600" cy="325058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</a:t>
            </a:r>
            <a:r>
              <a:rPr lang="en-US" dirty="0" smtClean="0"/>
              <a:t>Model Stacking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1646"/>
            <a:ext cx="4038600" cy="30910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46" y="1200150"/>
            <a:ext cx="293410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067" y="4613374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 out of 717 teams (</a:t>
            </a:r>
            <a:r>
              <a:rPr lang="en-US" dirty="0" smtClean="0"/>
              <a:t>≈ top </a:t>
            </a:r>
            <a:r>
              <a:rPr lang="en-US" dirty="0"/>
              <a:t>2%)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0446" y="848959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Latest 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R packages for predictive modelling.</a:t>
            </a:r>
          </a:p>
          <a:p>
            <a:r>
              <a:rPr lang="en-US" dirty="0" smtClean="0"/>
              <a:t>Use hyper-parameters tuning to improve individual models.</a:t>
            </a:r>
          </a:p>
          <a:p>
            <a:r>
              <a:rPr lang="en-US" dirty="0" smtClean="0"/>
              <a:t>Use model averaging / stacking to improve predictions.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Trade-off between model performance and computational costs.</a:t>
            </a:r>
          </a:p>
          <a:p>
            <a:r>
              <a:rPr lang="en-US" dirty="0" smtClean="0"/>
              <a:t>Use R + H2O for scalable machine learning.</a:t>
            </a:r>
          </a:p>
          <a:p>
            <a:r>
              <a:rPr lang="en-US" dirty="0" smtClean="0"/>
              <a:t>H2O random grid search and stacking.</a:t>
            </a:r>
          </a:p>
          <a:p>
            <a:r>
              <a:rPr lang="en-US" dirty="0"/>
              <a:t>U</a:t>
            </a:r>
            <a:r>
              <a:rPr lang="en-US" dirty="0" smtClean="0"/>
              <a:t>se data science for social good </a:t>
            </a:r>
            <a:r>
              <a:rPr lang="en-US" dirty="0"/>
              <a:t>👍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Mango Solutions</a:t>
            </a:r>
          </a:p>
          <a:p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Domino Data Lab</a:t>
            </a:r>
          </a:p>
          <a:p>
            <a:r>
              <a:rPr lang="en-US" dirty="0" smtClean="0"/>
              <a:t>H2O</a:t>
            </a:r>
          </a:p>
          <a:p>
            <a:pPr lvl="1"/>
            <a:r>
              <a:rPr lang="en-US" dirty="0" smtClean="0"/>
              <a:t>Erin </a:t>
            </a:r>
            <a:r>
              <a:rPr lang="en-US" dirty="0" err="1" smtClean="0"/>
              <a:t>LeDell</a:t>
            </a:r>
            <a:endParaRPr lang="en-US" dirty="0" smtClean="0"/>
          </a:p>
          <a:p>
            <a:pPr lvl="1"/>
            <a:r>
              <a:rPr lang="en-US" dirty="0" smtClean="0"/>
              <a:t>Raymond Peck</a:t>
            </a:r>
          </a:p>
          <a:p>
            <a:pPr lvl="1"/>
            <a:r>
              <a:rPr lang="en-US" dirty="0" smtClean="0"/>
              <a:t>Arno </a:t>
            </a:r>
            <a:r>
              <a:rPr lang="en-US" dirty="0" err="1" smtClean="0"/>
              <a:t>Candel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7" y="880974"/>
            <a:ext cx="2520000" cy="2016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r="8808"/>
          <a:stretch/>
        </p:blipFill>
        <p:spPr>
          <a:xfrm>
            <a:off x="6166800" y="2682863"/>
            <a:ext cx="2520000" cy="191176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56059" y="1717288"/>
            <a:ext cx="2137160" cy="255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3221" y="2512194"/>
            <a:ext cx="1181442" cy="104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300" y="1562058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LondonR</a:t>
            </a:r>
            <a:r>
              <a:rPr lang="en-US" dirty="0" smtClean="0"/>
              <a:t> Talk</a:t>
            </a:r>
          </a:p>
          <a:p>
            <a:r>
              <a:rPr lang="en-US" dirty="0" smtClean="0"/>
              <a:t>Crime Map Shiny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3219" y="3628839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LondonR</a:t>
            </a:r>
            <a:r>
              <a:rPr lang="en-US" dirty="0" smtClean="0"/>
              <a:t> Talk</a:t>
            </a:r>
          </a:p>
          <a:p>
            <a:r>
              <a:rPr lang="en-US" dirty="0" smtClean="0"/>
              <a:t>Domino API Endpoint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github.com/woobe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Slides &amp; Code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github.com/h2oai/h2o-meetups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Meetups / Office (soon)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More H2O at Strata tomorrow</a:t>
            </a:r>
          </a:p>
          <a:p>
            <a:pPr lvl="1"/>
            <a:r>
              <a:rPr lang="en-US" dirty="0" smtClean="0"/>
              <a:t>Innards of H2O (11:15)</a:t>
            </a:r>
          </a:p>
          <a:p>
            <a:pPr lvl="1"/>
            <a:r>
              <a:rPr lang="en-US" dirty="0" smtClean="0"/>
              <a:t>Intro to </a:t>
            </a:r>
            <a:r>
              <a:rPr lang="en-US" dirty="0" err="1" smtClean="0"/>
              <a:t>Generalised</a:t>
            </a:r>
            <a:r>
              <a:rPr lang="en-US" dirty="0" smtClean="0"/>
              <a:t> Low-Rank Models (14:05)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Mango Data Science Radar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7805" r="15041"/>
          <a:stretch/>
        </p:blipFill>
        <p:spPr>
          <a:xfrm>
            <a:off x="1940313" y="762356"/>
            <a:ext cx="5252224" cy="42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</a:t>
            </a:r>
            <a:r>
              <a:rPr lang="en-US" dirty="0" smtClean="0"/>
              <a:t>modelling</a:t>
            </a:r>
          </a:p>
          <a:p>
            <a:pPr lvl="1"/>
            <a:r>
              <a:rPr lang="en-US" dirty="0" smtClean="0"/>
              <a:t>Kaggle as an example</a:t>
            </a:r>
            <a:endParaRPr lang="en-US" dirty="0" smtClean="0"/>
          </a:p>
          <a:p>
            <a:r>
              <a:rPr lang="en-US" dirty="0" smtClean="0"/>
              <a:t>Improve predictions with simple tricks</a:t>
            </a:r>
          </a:p>
          <a:p>
            <a:r>
              <a:rPr lang="en-US" dirty="0" smtClean="0"/>
              <a:t>Use data science for social good </a:t>
            </a:r>
            <a:r>
              <a:rPr lang="en-US" dirty="0"/>
              <a:t>👍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9153"/>
            <a:ext cx="4038600" cy="3016069"/>
          </a:xfrm>
        </p:spPr>
      </p:pic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Kaggle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World’s biggest predictive modelling competition platform</a:t>
            </a:r>
          </a:p>
          <a:p>
            <a:r>
              <a:rPr lang="en-US" dirty="0" smtClean="0"/>
              <a:t>560k members</a:t>
            </a:r>
          </a:p>
          <a:p>
            <a:r>
              <a:rPr lang="en-US" dirty="0" smtClean="0"/>
              <a:t>Competition types:</a:t>
            </a:r>
          </a:p>
          <a:p>
            <a:pPr lvl="1"/>
            <a:r>
              <a:rPr lang="en-US" dirty="0" smtClean="0"/>
              <a:t>Featured (prize)</a:t>
            </a:r>
          </a:p>
          <a:p>
            <a:pPr lvl="1"/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Playground </a:t>
            </a:r>
          </a:p>
          <a:p>
            <a:pPr lvl="1"/>
            <a:r>
              <a:rPr lang="en-US" dirty="0" smtClean="0"/>
              <a:t>101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70640"/>
            <a:ext cx="4038600" cy="265309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45664" y="3169920"/>
            <a:ext cx="2002536" cy="67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Shelter Animal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X: Predictors</a:t>
            </a:r>
            <a:endParaRPr lang="en-US" dirty="0" smtClean="0"/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Type (</a:t>
            </a:r>
            <a:r>
              <a:rPr lang="bg-BG" dirty="0" smtClean="0"/>
              <a:t>🐱</a:t>
            </a:r>
            <a:r>
              <a:rPr lang="en-GB" dirty="0" smtClean="0"/>
              <a:t> or</a:t>
            </a:r>
            <a:r>
              <a:rPr lang="en-GB" dirty="0"/>
              <a:t> </a:t>
            </a:r>
            <a:r>
              <a:rPr lang="bg-BG" dirty="0" smtClean="0"/>
              <a:t>🐶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Date &amp; Time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Breed</a:t>
            </a:r>
          </a:p>
          <a:p>
            <a:pPr lvl="1"/>
            <a:r>
              <a:rPr lang="en-US" dirty="0" err="1" smtClean="0"/>
              <a:t>Colour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Y: Outcomes (5 types)</a:t>
            </a:r>
            <a:endParaRPr lang="en-US" dirty="0" smtClean="0"/>
          </a:p>
          <a:p>
            <a:pPr lvl="1"/>
            <a:r>
              <a:rPr lang="en-US" dirty="0" smtClean="0"/>
              <a:t>Adoption</a:t>
            </a:r>
          </a:p>
          <a:p>
            <a:pPr lvl="1"/>
            <a:r>
              <a:rPr lang="en-US" dirty="0" smtClean="0"/>
              <a:t>Died</a:t>
            </a:r>
          </a:p>
          <a:p>
            <a:pPr lvl="1"/>
            <a:r>
              <a:rPr lang="en-US" dirty="0" smtClean="0"/>
              <a:t>Euthanasia</a:t>
            </a:r>
          </a:p>
          <a:p>
            <a:pPr lvl="1"/>
            <a:r>
              <a:rPr lang="en-US" dirty="0" smtClean="0"/>
              <a:t>Return to Owner</a:t>
            </a:r>
          </a:p>
          <a:p>
            <a:pPr lvl="1"/>
            <a:r>
              <a:rPr lang="en-US" dirty="0" smtClean="0"/>
              <a:t>Transfer</a:t>
            </a:r>
          </a:p>
          <a:p>
            <a:pPr lvl="1"/>
            <a:endParaRPr lang="en-US" dirty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 smtClean="0"/>
              <a:t>Training (27k)</a:t>
            </a:r>
          </a:p>
          <a:p>
            <a:pPr lvl="1"/>
            <a:r>
              <a:rPr lang="en-US" dirty="0" smtClean="0"/>
              <a:t>Test (11k)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Feature Engineering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8183709"/>
              </p:ext>
            </p:extLst>
          </p:nvPr>
        </p:nvGraphicFramePr>
        <p:xfrm>
          <a:off x="457200" y="1200150"/>
          <a:ext cx="8229600" cy="304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726"/>
                <a:gridCol w="3620625"/>
                <a:gridCol w="31892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</a:t>
                      </a:r>
                      <a:r>
                        <a:rPr lang="en-US" baseline="0" dirty="0" smtClean="0"/>
                        <a:t> (Before)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Reformatted (After)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Elsa, Steve, Lassie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</a:t>
                      </a:r>
                      <a:r>
                        <a:rPr lang="en-US" dirty="0" err="1" smtClean="0"/>
                        <a:t>name_len</a:t>
                      </a:r>
                      <a:r>
                        <a:rPr lang="en-US" dirty="0" smtClean="0"/>
                        <a:t>]: 4,</a:t>
                      </a:r>
                      <a:r>
                        <a:rPr lang="en-US" baseline="0" dirty="0" smtClean="0"/>
                        <a:t> 5, 6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&amp;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2014-02-12 18:22:00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[year]: 2014</a:t>
                      </a:r>
                    </a:p>
                    <a:p>
                      <a:r>
                        <a:rPr lang="en-US" dirty="0" smtClean="0"/>
                        <a:t>[month]: 2</a:t>
                      </a:r>
                    </a:p>
                    <a:p>
                      <a:r>
                        <a:rPr lang="en-US" dirty="0" smtClean="0"/>
                        <a:t>[weekday]: 4</a:t>
                      </a:r>
                    </a:p>
                    <a:p>
                      <a:r>
                        <a:rPr lang="en-US" dirty="0" smtClean="0"/>
                        <a:t>[hour]: 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year, 3 weeks, 2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</a:t>
                      </a:r>
                      <a:r>
                        <a:rPr lang="en-US" dirty="0" err="1" smtClean="0"/>
                        <a:t>age_day</a:t>
                      </a:r>
                      <a:r>
                        <a:rPr lang="en-US" dirty="0" smtClean="0"/>
                        <a:t>]: 365, 21, 2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German Shepherd, Pit Bull Mix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</a:t>
                      </a:r>
                      <a:r>
                        <a:rPr lang="en-US" dirty="0" err="1" smtClean="0"/>
                        <a:t>is_mix</a:t>
                      </a:r>
                      <a:r>
                        <a:rPr lang="en-US" dirty="0" smtClean="0"/>
                        <a:t>]:</a:t>
                      </a:r>
                      <a:r>
                        <a:rPr lang="en-US" baseline="0" dirty="0" smtClean="0"/>
                        <a:t> 0, 1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Brown Brindle/White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</a:t>
                      </a:r>
                      <a:r>
                        <a:rPr lang="en-US" dirty="0" err="1" smtClean="0"/>
                        <a:t>simple_colour</a:t>
                      </a:r>
                      <a:r>
                        <a:rPr lang="en-US" dirty="0" smtClean="0"/>
                        <a:t>]: brown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Ensembles</a:t>
            </a:r>
            <a:endParaRPr lang="en-US" dirty="0" smtClean="0"/>
          </a:p>
          <a:p>
            <a:pPr lvl="1"/>
            <a:r>
              <a:rPr lang="en-US" dirty="0" smtClean="0"/>
              <a:t>Bagging/boosting of decision trees</a:t>
            </a:r>
          </a:p>
          <a:p>
            <a:pPr lvl="1"/>
            <a:r>
              <a:rPr lang="en-US" dirty="0" smtClean="0"/>
              <a:t>Reduces variance and increase accuracy</a:t>
            </a:r>
          </a:p>
          <a:p>
            <a:pPr lvl="1"/>
            <a:r>
              <a:rPr lang="en-US" dirty="0" smtClean="0"/>
              <a:t>Popular R Packages (used in next example)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/>
              <a:t>randomForest</a:t>
            </a:r>
            <a:r>
              <a:rPr lang="en-US" dirty="0"/>
              <a:t>”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/>
              <a:t>xgboost</a:t>
            </a:r>
            <a:r>
              <a:rPr lang="en-US" dirty="0"/>
              <a:t>”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a lot more machine learning packages in R:</a:t>
            </a:r>
          </a:p>
          <a:p>
            <a:pPr lvl="1"/>
            <a:r>
              <a:rPr lang="en-US" dirty="0" smtClean="0"/>
              <a:t>“caret”, “</a:t>
            </a:r>
            <a:r>
              <a:rPr lang="en-US" dirty="0" err="1" smtClean="0"/>
              <a:t>caretEnsemble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“h2o”, “h2oEnsemble”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mlr</a:t>
            </a:r>
            <a:r>
              <a:rPr lang="en-US" dirty="0" smtClean="0"/>
              <a:t>”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Trick </a:t>
            </a:r>
            <a:r>
              <a:rPr lang="en-US" dirty="0" smtClean="0"/>
              <a:t>– </a:t>
            </a:r>
            <a:r>
              <a:rPr lang="en-US" dirty="0" smtClean="0"/>
              <a:t>Model Averaging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Stratified sampling</a:t>
            </a:r>
          </a:p>
          <a:p>
            <a:pPr lvl="1"/>
            <a:r>
              <a:rPr lang="en-US" dirty="0" smtClean="0"/>
              <a:t>80% for training</a:t>
            </a:r>
          </a:p>
          <a:p>
            <a:pPr lvl="1"/>
            <a:r>
              <a:rPr lang="en-US" dirty="0" smtClean="0"/>
              <a:t>20% for validation</a:t>
            </a:r>
            <a:endParaRPr lang="en-US" dirty="0" smtClean="0"/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Multi-class Log Loss</a:t>
            </a:r>
          </a:p>
          <a:p>
            <a:pPr lvl="1"/>
            <a:r>
              <a:rPr lang="en-US" dirty="0" smtClean="0"/>
              <a:t>Lower the better</a:t>
            </a:r>
          </a:p>
          <a:p>
            <a:pPr lvl="1"/>
            <a:r>
              <a:rPr lang="en-US" dirty="0" smtClean="0"/>
              <a:t>0 = Perfect</a:t>
            </a:r>
          </a:p>
          <a:p>
            <a:r>
              <a:rPr lang="en-US" dirty="0"/>
              <a:t>50 </a:t>
            </a:r>
            <a:r>
              <a:rPr lang="en-US" dirty="0" smtClean="0"/>
              <a:t>runs</a:t>
            </a:r>
          </a:p>
          <a:p>
            <a:pPr lvl="1"/>
            <a:r>
              <a:rPr lang="en-US" dirty="0" smtClean="0"/>
              <a:t>different random seed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54830"/>
            <a:ext cx="4038600" cy="288471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3523785" y="1661533"/>
            <a:ext cx="1382752" cy="52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8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7010</TotalTime>
  <Words>656</Words>
  <Application>Microsoft Macintosh PowerPoint</Application>
  <PresentationFormat>On-screen Show (16:9)</PresentationFormat>
  <Paragraphs>194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Courier New</vt:lpstr>
      <vt:lpstr>Times New Roman</vt:lpstr>
      <vt:lpstr>Arial</vt:lpstr>
      <vt:lpstr>Custom Design</vt:lpstr>
      <vt:lpstr>Improving Model Predictions via Stacking and Hyper-Parameters Tuning</vt:lpstr>
      <vt:lpstr>About Me</vt:lpstr>
      <vt:lpstr>Mango Data Science Radar</vt:lpstr>
      <vt:lpstr>About This Talk</vt:lpstr>
      <vt:lpstr>About Kaggle</vt:lpstr>
      <vt:lpstr>Predicting Shelter Animal Outcomes</vt:lpstr>
      <vt:lpstr>Basic Feature Engineering</vt:lpstr>
      <vt:lpstr>Common Machine Learning Techniques</vt:lpstr>
      <vt:lpstr>Simple Trick – Model Averaging</vt:lpstr>
      <vt:lpstr>More Advanced Methods</vt:lpstr>
      <vt:lpstr>Trade-Off</vt:lpstr>
      <vt:lpstr>R + H2O = Scalable Machine Learning</vt:lpstr>
      <vt:lpstr>H2O Random Grid Search Example</vt:lpstr>
      <vt:lpstr>H2O Model Stacking Example</vt:lpstr>
      <vt:lpstr>Conclusions</vt:lpstr>
      <vt:lpstr>Acknowledgement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496</cp:revision>
  <cp:lastPrinted>2016-01-16T20:46:46Z</cp:lastPrinted>
  <dcterms:created xsi:type="dcterms:W3CDTF">2015-09-15T15:26:47Z</dcterms:created>
  <dcterms:modified xsi:type="dcterms:W3CDTF">2016-06-01T16:11:19Z</dcterms:modified>
</cp:coreProperties>
</file>